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7" r:id="rId5"/>
    <p:sldId id="261" r:id="rId6"/>
    <p:sldId id="259" r:id="rId7"/>
    <p:sldId id="268" r:id="rId8"/>
    <p:sldId id="262" r:id="rId9"/>
    <p:sldId id="263" r:id="rId10"/>
    <p:sldId id="264" r:id="rId11"/>
    <p:sldId id="260" r:id="rId12"/>
    <p:sldId id="265" r:id="rId13"/>
    <p:sldId id="26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9867" autoAdjust="0"/>
  </p:normalViewPr>
  <p:slideViewPr>
    <p:cSldViewPr>
      <p:cViewPr varScale="1">
        <p:scale>
          <a:sx n="49" d="100"/>
          <a:sy n="49" d="100"/>
        </p:scale>
        <p:origin x="-942" y="-84"/>
      </p:cViewPr>
      <p:guideLst>
        <p:guide orient="horz" pos="2160"/>
        <p:guide pos="2880"/>
      </p:guideLst>
    </p:cSldViewPr>
  </p:slideViewPr>
  <p:outlineViewPr>
    <p:cViewPr>
      <p:scale>
        <a:sx n="33" d="100"/>
        <a:sy n="33" d="100"/>
      </p:scale>
      <p:origin x="0" y="120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5CEB14-587C-4454-9240-D5E4478928EC}" type="datetimeFigureOut">
              <a:rPr lang="en-US" smtClean="0"/>
              <a:pPr/>
              <a:t>2/25/2013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C6CBA-1E3F-48A6-9934-BBC35B087F38}" type="slidenum">
              <a:rPr lang="en-US" smtClean="0"/>
              <a:pPr/>
              <a:t>‹#›</a:t>
            </a:fld>
            <a:endParaRPr lang="en-US"/>
          </a:p>
        </p:txBody>
      </p:sp>
    </p:spTree>
    <p:extLst>
      <p:ext uri="{BB962C8B-B14F-4D97-AF65-F5344CB8AC3E}">
        <p14:creationId xmlns:p14="http://schemas.microsoft.com/office/powerpoint/2010/main" val="1054098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2E22B1-EEB0-48F8-82C3-5E940AC6C82F}"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2E22B1-EEB0-48F8-82C3-5E940AC6C82F}"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2E22B1-EEB0-48F8-82C3-5E940AC6C82F}"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2E22B1-EEB0-48F8-82C3-5E940AC6C82F}"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2E22B1-EEB0-48F8-82C3-5E940AC6C82F}" type="datetimeFigureOut">
              <a:rPr lang="en-US" smtClean="0"/>
              <a:pPr/>
              <a:t>2/25/2013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2E22B1-EEB0-48F8-82C3-5E940AC6C82F}"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2E22B1-EEB0-48F8-82C3-5E940AC6C82F}" type="datetimeFigureOut">
              <a:rPr lang="en-US" smtClean="0"/>
              <a:pPr/>
              <a:t>2/25/2013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2E22B1-EEB0-48F8-82C3-5E940AC6C82F}" type="datetimeFigureOut">
              <a:rPr lang="en-US" smtClean="0"/>
              <a:pPr/>
              <a:t>2/25/2013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2E22B1-EEB0-48F8-82C3-5E940AC6C82F}" type="datetimeFigureOut">
              <a:rPr lang="en-US" smtClean="0"/>
              <a:pPr/>
              <a:t>2/25/2013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2E22B1-EEB0-48F8-82C3-5E940AC6C82F}"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2E22B1-EEB0-48F8-82C3-5E940AC6C82F}" type="datetimeFigureOut">
              <a:rPr lang="en-US" smtClean="0"/>
              <a:pPr/>
              <a:t>2/25/2013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4A1E95-3EDF-4EE4-864F-1E748616C0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2E22B1-EEB0-48F8-82C3-5E940AC6C82F}" type="datetimeFigureOut">
              <a:rPr lang="en-US" smtClean="0"/>
              <a:pPr/>
              <a:t>2/25/2013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4A1E95-3EDF-4EE4-864F-1E748616C0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file:///C:\Users\Lolly\Downloads\Rihanna%20-%20Half%20Of%20Me-%5bwww_flvto_com%5d.mp3"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2057399"/>
          </a:xfrm>
        </p:spPr>
        <p:txBody>
          <a:bodyPr>
            <a:normAutofit/>
          </a:bodyPr>
          <a:lstStyle/>
          <a:p>
            <a:r>
              <a:rPr lang="en-US" sz="6600" dirty="0" smtClean="0">
                <a:latin typeface="Script MT Bold" pitchFamily="66" charset="0"/>
              </a:rPr>
              <a:t>Famous people in</a:t>
            </a:r>
            <a:endParaRPr lang="en-US" sz="6600" dirty="0">
              <a:latin typeface="Script MT Bold" pitchFamily="66" charset="0"/>
            </a:endParaRPr>
          </a:p>
        </p:txBody>
      </p:sp>
      <p:sp>
        <p:nvSpPr>
          <p:cNvPr id="3" name="Subtitle 2"/>
          <p:cNvSpPr>
            <a:spLocks noGrp="1"/>
          </p:cNvSpPr>
          <p:nvPr>
            <p:ph type="subTitle" idx="1"/>
          </p:nvPr>
        </p:nvSpPr>
        <p:spPr>
          <a:xfrm>
            <a:off x="1371600" y="2286000"/>
            <a:ext cx="6400800" cy="1600200"/>
          </a:xfrm>
        </p:spPr>
        <p:txBody>
          <a:bodyPr>
            <a:normAutofit/>
          </a:bodyPr>
          <a:lstStyle/>
          <a:p>
            <a:r>
              <a:rPr lang="en-US" sz="7200" dirty="0" smtClean="0">
                <a:solidFill>
                  <a:srgbClr val="FF0000"/>
                </a:solidFill>
                <a:latin typeface="Script MT Bold" pitchFamily="66" charset="0"/>
              </a:rPr>
              <a:t>Ro</a:t>
            </a:r>
            <a:r>
              <a:rPr lang="en-US" sz="7200" dirty="0" smtClean="0">
                <a:solidFill>
                  <a:srgbClr val="FFFF00"/>
                </a:solidFill>
                <a:latin typeface="Script MT Bold" pitchFamily="66" charset="0"/>
              </a:rPr>
              <a:t>man</a:t>
            </a:r>
            <a:r>
              <a:rPr lang="en-US" sz="7200" dirty="0" smtClean="0">
                <a:solidFill>
                  <a:srgbClr val="0070C0"/>
                </a:solidFill>
                <a:latin typeface="Script MT Bold" pitchFamily="66" charset="0"/>
              </a:rPr>
              <a:t>ia</a:t>
            </a:r>
            <a:endParaRPr lang="en-US" sz="7200" dirty="0">
              <a:solidFill>
                <a:srgbClr val="0070C0"/>
              </a:solidFill>
              <a:latin typeface="Script MT Bold" pitchFamily="66" charset="0"/>
            </a:endParaRPr>
          </a:p>
        </p:txBody>
      </p:sp>
      <p:pic>
        <p:nvPicPr>
          <p:cNvPr id="4" name="Rihanna - Half Of Me-[www_flvto_com].mp3">
            <a:hlinkClick r:id="" action="ppaction://media"/>
          </p:cNvPr>
          <p:cNvPicPr>
            <a:picLocks noRot="1" noChangeAspect="1"/>
          </p:cNvPicPr>
          <p:nvPr>
            <a:audioFile r:link="rId1"/>
          </p:nvPr>
        </p:nvPicPr>
        <p:blipFill>
          <a:blip r:embed="rId3" cstate="print"/>
          <a:stretch>
            <a:fillRect/>
          </a:stretch>
        </p:blipFill>
        <p:spPr>
          <a:xfrm>
            <a:off x="8839200" y="0"/>
            <a:ext cx="304800" cy="304800"/>
          </a:xfrm>
          <a:prstGeom prst="rect">
            <a:avLst/>
          </a:prstGeom>
        </p:spPr>
      </p:pic>
      <p:pic>
        <p:nvPicPr>
          <p:cNvPr id="12290" name="Picture 2" descr="https://encrypted-tbn2.gstatic.com/images?q=tbn:ANd9GcTnV3ClXwWe9sFwAHxqaHw5InHRrB42xsSwP551UaYHxQCkKfZE"/>
          <p:cNvPicPr>
            <a:picLocks noChangeAspect="1" noChangeArrowheads="1"/>
          </p:cNvPicPr>
          <p:nvPr/>
        </p:nvPicPr>
        <p:blipFill>
          <a:blip r:embed="rId4" cstate="print"/>
          <a:srcRect/>
          <a:stretch>
            <a:fillRect/>
          </a:stretch>
        </p:blipFill>
        <p:spPr bwMode="auto">
          <a:xfrm>
            <a:off x="6400800" y="4572000"/>
            <a:ext cx="2362200" cy="19335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1">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Script MT Bold" pitchFamily="66" charset="0"/>
              </a:rPr>
              <a:t>Young Nadia</a:t>
            </a:r>
            <a:endParaRPr lang="en-US" sz="6000" dirty="0">
              <a:latin typeface="Script MT Bold" pitchFamily="66" charset="0"/>
            </a:endParaRPr>
          </a:p>
        </p:txBody>
      </p:sp>
      <p:pic>
        <p:nvPicPr>
          <p:cNvPr id="5" name="Content Placeholder 4" descr="0723comaneci1-v6.jpg"/>
          <p:cNvPicPr>
            <a:picLocks noGrp="1" noChangeAspect="1"/>
          </p:cNvPicPr>
          <p:nvPr>
            <p:ph sz="half" idx="1"/>
          </p:nvPr>
        </p:nvPicPr>
        <p:blipFill>
          <a:blip r:embed="rId2" cstate="print"/>
          <a:stretch>
            <a:fillRect/>
          </a:stretch>
        </p:blipFill>
        <p:spPr>
          <a:xfrm>
            <a:off x="228600" y="2409284"/>
            <a:ext cx="4343400" cy="3153315"/>
          </a:xfrm>
        </p:spPr>
      </p:pic>
      <p:pic>
        <p:nvPicPr>
          <p:cNvPr id="6" name="Content Placeholder 5" descr="ggfhfgdfdrf.jpg"/>
          <p:cNvPicPr>
            <a:picLocks noGrp="1" noChangeAspect="1"/>
          </p:cNvPicPr>
          <p:nvPr>
            <p:ph sz="half" idx="2"/>
          </p:nvPr>
        </p:nvPicPr>
        <p:blipFill>
          <a:blip r:embed="rId3" cstate="print"/>
          <a:stretch>
            <a:fillRect/>
          </a:stretch>
        </p:blipFill>
        <p:spPr>
          <a:xfrm>
            <a:off x="4724400" y="2362200"/>
            <a:ext cx="4114800" cy="3124199"/>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Script MT Bold" pitchFamily="66" charset="0"/>
              </a:rPr>
              <a:t>This is Nadia now</a:t>
            </a:r>
            <a:endParaRPr lang="en-US" sz="6000" dirty="0">
              <a:latin typeface="Script MT Bold" pitchFamily="66" charset="0"/>
            </a:endParaRPr>
          </a:p>
        </p:txBody>
      </p:sp>
      <p:pic>
        <p:nvPicPr>
          <p:cNvPr id="5" name="Content Placeholder 4" descr="nadia-comaneci.jpg"/>
          <p:cNvPicPr>
            <a:picLocks noGrp="1" noChangeAspect="1"/>
          </p:cNvPicPr>
          <p:nvPr>
            <p:ph sz="half" idx="1"/>
          </p:nvPr>
        </p:nvPicPr>
        <p:blipFill>
          <a:blip r:embed="rId2" cstate="print"/>
          <a:stretch>
            <a:fillRect/>
          </a:stretch>
        </p:blipFill>
        <p:spPr>
          <a:xfrm>
            <a:off x="457200" y="2421275"/>
            <a:ext cx="4038600" cy="2883813"/>
          </a:xfrm>
        </p:spPr>
      </p:pic>
      <p:pic>
        <p:nvPicPr>
          <p:cNvPr id="6" name="Content Placeholder 5" descr="79826006.jpg"/>
          <p:cNvPicPr>
            <a:picLocks noGrp="1" noChangeAspect="1"/>
          </p:cNvPicPr>
          <p:nvPr>
            <p:ph sz="half" idx="2"/>
          </p:nvPr>
        </p:nvPicPr>
        <p:blipFill>
          <a:blip r:embed="rId3" cstate="print"/>
          <a:stretch>
            <a:fillRect/>
          </a:stretch>
        </p:blipFill>
        <p:spPr>
          <a:xfrm>
            <a:off x="4648200" y="2520265"/>
            <a:ext cx="4038600" cy="268583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dia-comaneci_04_1c34a7deec.jpg"/>
          <p:cNvPicPr>
            <a:picLocks noGrp="1" noChangeAspect="1"/>
          </p:cNvPicPr>
          <p:nvPr>
            <p:ph sz="half" idx="1"/>
          </p:nvPr>
        </p:nvPicPr>
        <p:blipFill>
          <a:blip r:embed="rId2" cstate="print"/>
          <a:stretch>
            <a:fillRect/>
          </a:stretch>
        </p:blipFill>
        <p:spPr>
          <a:xfrm>
            <a:off x="457200" y="2057400"/>
            <a:ext cx="4572000" cy="4114799"/>
          </a:xfrm>
        </p:spPr>
      </p:pic>
      <p:pic>
        <p:nvPicPr>
          <p:cNvPr id="6" name="Content Placeholder 5" descr="nadia-comaneci-la-50-de-ani-fara-gimnastica-viata-mea-ar-fi-fost-plictisitoare-pentru-mine-celebritatea.jpg"/>
          <p:cNvPicPr>
            <a:picLocks noGrp="1" noChangeAspect="1"/>
          </p:cNvPicPr>
          <p:nvPr>
            <p:ph sz="half" idx="2"/>
          </p:nvPr>
        </p:nvPicPr>
        <p:blipFill>
          <a:blip r:embed="rId3" cstate="print"/>
          <a:stretch>
            <a:fillRect/>
          </a:stretch>
        </p:blipFill>
        <p:spPr>
          <a:xfrm>
            <a:off x="5160391" y="1371600"/>
            <a:ext cx="3526409" cy="5334000"/>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lstStyle/>
          <a:p>
            <a:r>
              <a:rPr lang="en-US" dirty="0" smtClean="0">
                <a:latin typeface="Script MT Bold" pitchFamily="66" charset="0"/>
              </a:rPr>
              <a:t>Project made by: </a:t>
            </a:r>
            <a:br>
              <a:rPr lang="en-US" dirty="0" smtClean="0">
                <a:latin typeface="Script MT Bold" pitchFamily="66" charset="0"/>
              </a:rPr>
            </a:br>
            <a:r>
              <a:rPr lang="en-US" dirty="0" smtClean="0">
                <a:latin typeface="Script MT Bold" pitchFamily="66" charset="0"/>
              </a:rPr>
              <a:t/>
            </a:r>
            <a:br>
              <a:rPr lang="en-US" dirty="0" smtClean="0">
                <a:latin typeface="Script MT Bold" pitchFamily="66" charset="0"/>
              </a:rPr>
            </a:br>
            <a:r>
              <a:rPr lang="en-US" dirty="0" smtClean="0">
                <a:latin typeface="Script MT Bold" pitchFamily="66" charset="0"/>
              </a:rPr>
              <a:t/>
            </a:r>
            <a:br>
              <a:rPr lang="en-US" dirty="0" smtClean="0">
                <a:latin typeface="Script MT Bold" pitchFamily="66" charset="0"/>
              </a:rPr>
            </a:br>
            <a:r>
              <a:rPr lang="en-US" dirty="0" err="1" smtClean="0">
                <a:latin typeface="Script MT Bold" pitchFamily="66" charset="0"/>
              </a:rPr>
              <a:t>Avram</a:t>
            </a:r>
            <a:r>
              <a:rPr lang="en-US" dirty="0" smtClean="0">
                <a:latin typeface="Script MT Bold" pitchFamily="66" charset="0"/>
              </a:rPr>
              <a:t> Laura</a:t>
            </a:r>
            <a:br>
              <a:rPr lang="en-US" dirty="0" smtClean="0">
                <a:latin typeface="Script MT Bold" pitchFamily="66" charset="0"/>
              </a:rPr>
            </a:br>
            <a:r>
              <a:rPr lang="en-US" dirty="0" err="1" smtClean="0">
                <a:latin typeface="Script MT Bold" pitchFamily="66" charset="0"/>
              </a:rPr>
              <a:t>Chirila</a:t>
            </a:r>
            <a:r>
              <a:rPr lang="en-US" dirty="0" smtClean="0">
                <a:latin typeface="Script MT Bold" pitchFamily="66" charset="0"/>
              </a:rPr>
              <a:t> </a:t>
            </a:r>
            <a:r>
              <a:rPr lang="en-US" dirty="0" err="1" smtClean="0">
                <a:latin typeface="Script MT Bold" pitchFamily="66" charset="0"/>
              </a:rPr>
              <a:t>Smaranda</a:t>
            </a:r>
            <a:r>
              <a:rPr lang="en-US" dirty="0" smtClean="0">
                <a:latin typeface="Script MT Bold" pitchFamily="66" charset="0"/>
              </a:rPr>
              <a:t/>
            </a:r>
            <a:br>
              <a:rPr lang="en-US" dirty="0" smtClean="0">
                <a:latin typeface="Script MT Bold" pitchFamily="66" charset="0"/>
              </a:rPr>
            </a:br>
            <a:r>
              <a:rPr lang="en-US" dirty="0" err="1" smtClean="0">
                <a:latin typeface="Script MT Bold" pitchFamily="66" charset="0"/>
              </a:rPr>
              <a:t>Contiu</a:t>
            </a:r>
            <a:r>
              <a:rPr lang="en-US" dirty="0" smtClean="0">
                <a:latin typeface="Script MT Bold" pitchFamily="66" charset="0"/>
              </a:rPr>
              <a:t> </a:t>
            </a:r>
            <a:r>
              <a:rPr lang="en-US" dirty="0" err="1" smtClean="0">
                <a:latin typeface="Script MT Bold" pitchFamily="66" charset="0"/>
              </a:rPr>
              <a:t>Madalina</a:t>
            </a:r>
            <a:endParaRPr lang="en-US" dirty="0">
              <a:latin typeface="Script MT Bold"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latin typeface="Script MT Bold" pitchFamily="66" charset="0"/>
              </a:rPr>
              <a:t>Nadia </a:t>
            </a:r>
            <a:r>
              <a:rPr lang="en-US" sz="6600" dirty="0" err="1" smtClean="0">
                <a:latin typeface="Script MT Bold" pitchFamily="66" charset="0"/>
              </a:rPr>
              <a:t>Com</a:t>
            </a:r>
            <a:r>
              <a:rPr lang="en-US" sz="6600" b="1" dirty="0" err="1" smtClean="0">
                <a:latin typeface="Script MT Bold" pitchFamily="66" charset="0"/>
              </a:rPr>
              <a:t>ă</a:t>
            </a:r>
            <a:r>
              <a:rPr lang="en-US" sz="6600" dirty="0" err="1" smtClean="0">
                <a:latin typeface="Script MT Bold" pitchFamily="66" charset="0"/>
              </a:rPr>
              <a:t>neci</a:t>
            </a:r>
            <a:endParaRPr lang="en-US" sz="6600" dirty="0">
              <a:latin typeface="Script MT Bold" pitchFamily="66" charset="0"/>
            </a:endParaRPr>
          </a:p>
        </p:txBody>
      </p:sp>
      <p:pic>
        <p:nvPicPr>
          <p:cNvPr id="4" name="Content Placeholder 3" descr="399px-Nadia_Comaneci_1977.jpg"/>
          <p:cNvPicPr>
            <a:picLocks noGrp="1" noChangeAspect="1"/>
          </p:cNvPicPr>
          <p:nvPr>
            <p:ph idx="1"/>
          </p:nvPr>
        </p:nvPicPr>
        <p:blipFill>
          <a:blip r:embed="rId2" cstate="print"/>
          <a:stretch>
            <a:fillRect/>
          </a:stretch>
        </p:blipFill>
        <p:spPr>
          <a:xfrm>
            <a:off x="3064605" y="1600200"/>
            <a:ext cx="3014790"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029200" cy="6553200"/>
          </a:xfrm>
        </p:spPr>
        <p:txBody>
          <a:bodyPr>
            <a:normAutofit/>
          </a:bodyPr>
          <a:lstStyle/>
          <a:p>
            <a:r>
              <a:rPr lang="en-US" sz="3200" b="1" dirty="0" smtClean="0">
                <a:latin typeface="Script MT Bold" pitchFamily="66" charset="0"/>
              </a:rPr>
              <a:t>Nadia Elena </a:t>
            </a:r>
            <a:r>
              <a:rPr lang="en-US" sz="3200" b="1" dirty="0" err="1" smtClean="0">
                <a:latin typeface="Script MT Bold" pitchFamily="66" charset="0"/>
              </a:rPr>
              <a:t>Comăneci</a:t>
            </a:r>
            <a:r>
              <a:rPr lang="en-US" sz="3200" dirty="0" smtClean="0">
                <a:latin typeface="Script MT Bold" pitchFamily="66" charset="0"/>
              </a:rPr>
              <a:t> ,born November 12, 1961 is a Romanian gymnast, winner of three Olympic Gold Medals at the 1976 Summer Olympics in Montreal and the first female gymnast to be awarded a perfect score of 10.00 in an Olympic gymnastic event. She is also the winner of two gold medals at the 1980 Summer Olympics in Moscow. </a:t>
            </a:r>
            <a:endParaRPr lang="en-US" dirty="0"/>
          </a:p>
        </p:txBody>
      </p:sp>
      <p:pic>
        <p:nvPicPr>
          <p:cNvPr id="10242" name="Picture 2" descr="http://www.biography.com/imported/images/Biography/Images/Profiles/C/Nadia-Comaneci-9254240-2-402.jpg"/>
          <p:cNvPicPr>
            <a:picLocks noChangeAspect="1" noChangeArrowheads="1"/>
          </p:cNvPicPr>
          <p:nvPr/>
        </p:nvPicPr>
        <p:blipFill>
          <a:blip r:embed="rId2" cstate="print"/>
          <a:srcRect/>
          <a:stretch>
            <a:fillRect/>
          </a:stretch>
        </p:blipFill>
        <p:spPr bwMode="auto">
          <a:xfrm>
            <a:off x="5029200" y="609600"/>
            <a:ext cx="3829050" cy="382905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685800"/>
            <a:ext cx="5410200" cy="5867400"/>
          </a:xfrm>
        </p:spPr>
        <p:txBody>
          <a:bodyPr>
            <a:normAutofit fontScale="90000"/>
          </a:bodyPr>
          <a:lstStyle/>
          <a:p>
            <a:r>
              <a:rPr lang="en-US" dirty="0" smtClean="0">
                <a:latin typeface="Script MT Bold" pitchFamily="66" charset="0"/>
              </a:rPr>
              <a:t>She is one of the best-known gymnasts in the world. In 2000 </a:t>
            </a:r>
            <a:r>
              <a:rPr lang="en-US" dirty="0" err="1" smtClean="0">
                <a:latin typeface="Script MT Bold" pitchFamily="66" charset="0"/>
              </a:rPr>
              <a:t>Comăneci</a:t>
            </a:r>
            <a:r>
              <a:rPr lang="en-US" dirty="0" smtClean="0">
                <a:latin typeface="Script MT Bold" pitchFamily="66" charset="0"/>
              </a:rPr>
              <a:t> was named  one of the athletes of the century by the </a:t>
            </a:r>
            <a:r>
              <a:rPr lang="en-US" dirty="0" err="1" smtClean="0">
                <a:latin typeface="Script MT Bold" pitchFamily="66" charset="0"/>
              </a:rPr>
              <a:t>Laurelus</a:t>
            </a:r>
            <a:r>
              <a:rPr lang="en-US" dirty="0" smtClean="0">
                <a:latin typeface="Script MT Bold" pitchFamily="66" charset="0"/>
              </a:rPr>
              <a:t> World Sports Academy. The computer was not prepared for such an experience, so all world saw 1.00 on the screen.</a:t>
            </a:r>
            <a:r>
              <a:rPr lang="en-US" dirty="0" smtClean="0"/>
              <a:t/>
            </a:r>
            <a:br>
              <a:rPr lang="en-US" dirty="0" smtClean="0"/>
            </a:br>
            <a:endParaRPr lang="en-US" dirty="0"/>
          </a:p>
        </p:txBody>
      </p:sp>
      <p:pic>
        <p:nvPicPr>
          <p:cNvPr id="1026" name="Picture 2" descr="http://2.bp.blogspot.com/-m4gHbfScLAk/TgIRauAvCOI/AAAAAAAAAcA/m50fPxYy328/s640/nadia-comaneci-olympics-ap760719047-ga.jpg"/>
          <p:cNvPicPr>
            <a:picLocks noChangeAspect="1" noChangeArrowheads="1"/>
          </p:cNvPicPr>
          <p:nvPr/>
        </p:nvPicPr>
        <p:blipFill>
          <a:blip r:embed="rId2" cstate="print"/>
          <a:srcRect/>
          <a:stretch>
            <a:fillRect/>
          </a:stretch>
        </p:blipFill>
        <p:spPr bwMode="auto">
          <a:xfrm>
            <a:off x="152400" y="0"/>
            <a:ext cx="3143250" cy="4286250"/>
          </a:xfrm>
          <a:prstGeom prst="rect">
            <a:avLst/>
          </a:prstGeom>
          <a:noFill/>
        </p:spPr>
      </p:pic>
      <p:pic>
        <p:nvPicPr>
          <p:cNvPr id="1028" name="Picture 4" descr="http://media.roportal.ro/upload/Image/sport/gimnastica/nadia-10.jpg"/>
          <p:cNvPicPr>
            <a:picLocks noChangeAspect="1" noChangeArrowheads="1"/>
          </p:cNvPicPr>
          <p:nvPr/>
        </p:nvPicPr>
        <p:blipFill>
          <a:blip r:embed="rId3" cstate="print"/>
          <a:srcRect/>
          <a:stretch>
            <a:fillRect/>
          </a:stretch>
        </p:blipFill>
        <p:spPr bwMode="auto">
          <a:xfrm>
            <a:off x="533400" y="4800600"/>
            <a:ext cx="3048000" cy="18669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5334000" cy="6324600"/>
          </a:xfrm>
        </p:spPr>
        <p:txBody>
          <a:bodyPr>
            <a:noAutofit/>
          </a:bodyPr>
          <a:lstStyle/>
          <a:p>
            <a:r>
              <a:rPr lang="en-US" sz="2500" dirty="0" smtClean="0">
                <a:latin typeface="Script MT Bold" pitchFamily="66" charset="0"/>
              </a:rPr>
              <a:t>She was just a little girl because she was just six years old but from that age she had a lot of qualities to be a gymnast. Nadia started to work with her coaches but after a while, her coach left the country and she needed to work with some others coaches. She was one of the best students from that time and she participated at her first Romanian National Championships in 1969 in 1969. At that moment, she finished her number on the 13th place but she wasn’t sad because it was her first competition and she had to study much more to </a:t>
            </a:r>
            <a:r>
              <a:rPr lang="en-US" sz="2500" dirty="0" err="1" smtClean="0">
                <a:latin typeface="Script MT Bold" pitchFamily="66" charset="0"/>
              </a:rPr>
              <a:t>reacg</a:t>
            </a:r>
            <a:r>
              <a:rPr lang="en-US" sz="2500" dirty="0" smtClean="0">
                <a:latin typeface="Script MT Bold" pitchFamily="66" charset="0"/>
              </a:rPr>
              <a:t> her goals.</a:t>
            </a:r>
            <a:endParaRPr lang="en-US" sz="2500" dirty="0">
              <a:latin typeface="Script MT Bold" pitchFamily="66" charset="0"/>
            </a:endParaRPr>
          </a:p>
        </p:txBody>
      </p:sp>
      <p:pic>
        <p:nvPicPr>
          <p:cNvPr id="4" name="Content Placeholder 3" descr="g189418_u48202_nadia1.jpg"/>
          <p:cNvPicPr>
            <a:picLocks noGrp="1" noChangeAspect="1"/>
          </p:cNvPicPr>
          <p:nvPr>
            <p:ph idx="1"/>
          </p:nvPr>
        </p:nvPicPr>
        <p:blipFill>
          <a:blip r:embed="rId2" cstate="print"/>
          <a:stretch>
            <a:fillRect/>
          </a:stretch>
        </p:blipFill>
        <p:spPr>
          <a:xfrm>
            <a:off x="5715000" y="228600"/>
            <a:ext cx="3200400" cy="6096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486400" cy="6858000"/>
          </a:xfrm>
        </p:spPr>
        <p:txBody>
          <a:bodyPr>
            <a:noAutofit/>
          </a:bodyPr>
          <a:lstStyle/>
          <a:p>
            <a:r>
              <a:rPr lang="en-US" sz="2800" dirty="0" err="1" smtClean="0">
                <a:latin typeface="Script MT Bold" pitchFamily="66" charset="0"/>
              </a:rPr>
              <a:t>Comăneci</a:t>
            </a:r>
            <a:r>
              <a:rPr lang="en-US" sz="2800" dirty="0" smtClean="0">
                <a:latin typeface="Script MT Bold" pitchFamily="66" charset="0"/>
              </a:rPr>
              <a:t> is active in many charities and international organizations. In 1999 she became the first athlete to be invited to speak at the United Nations to launch the Year 2000 International Year of Volunteers. She is currently the Vice-Chair of the Board Of Directors of the International Special Olympics. She has also personally funded the construction and operation of the Nadia </a:t>
            </a:r>
            <a:r>
              <a:rPr lang="en-US" sz="2800" dirty="0" err="1" smtClean="0">
                <a:latin typeface="Script MT Bold" pitchFamily="66" charset="0"/>
              </a:rPr>
              <a:t>Comăneci</a:t>
            </a:r>
            <a:r>
              <a:rPr lang="en-US" sz="2800" dirty="0" smtClean="0">
                <a:latin typeface="Script MT Bold" pitchFamily="66" charset="0"/>
              </a:rPr>
              <a:t> Children's Clinic, a clinic in Bucharest that provides low-cost and free medical and social support to Romanian children. </a:t>
            </a:r>
            <a:br>
              <a:rPr lang="en-US" sz="2800" dirty="0" smtClean="0">
                <a:latin typeface="Script MT Bold" pitchFamily="66" charset="0"/>
              </a:rPr>
            </a:br>
            <a:endParaRPr lang="en-US" sz="2800" dirty="0">
              <a:latin typeface="Script MT Bold" pitchFamily="66" charset="0"/>
            </a:endParaRPr>
          </a:p>
        </p:txBody>
      </p:sp>
      <p:pic>
        <p:nvPicPr>
          <p:cNvPr id="8194" name="Picture 2" descr="http://static.eva.ro/img/auto_resized/db/article/028/031/373664l-202x0-w-c0ee4625.jpg"/>
          <p:cNvPicPr>
            <a:picLocks noChangeAspect="1" noChangeArrowheads="1"/>
          </p:cNvPicPr>
          <p:nvPr/>
        </p:nvPicPr>
        <p:blipFill>
          <a:blip r:embed="rId2" cstate="print"/>
          <a:srcRect/>
          <a:stretch>
            <a:fillRect/>
          </a:stretch>
        </p:blipFill>
        <p:spPr bwMode="auto">
          <a:xfrm>
            <a:off x="5791200" y="1219200"/>
            <a:ext cx="2667000" cy="2590800"/>
          </a:xfrm>
          <a:prstGeom prst="rect">
            <a:avLst/>
          </a:prstGeom>
          <a:noFill/>
        </p:spPr>
      </p:pic>
      <p:pic>
        <p:nvPicPr>
          <p:cNvPr id="8196" name="Picture 4" descr="http://jurnalul.ro/thumbs/big/2009/07/10/nadia-comaneci-clinica-patriarhiei-18373045.jpg"/>
          <p:cNvPicPr>
            <a:picLocks noChangeAspect="1" noChangeArrowheads="1"/>
          </p:cNvPicPr>
          <p:nvPr/>
        </p:nvPicPr>
        <p:blipFill>
          <a:blip r:embed="rId3" cstate="print"/>
          <a:srcRect/>
          <a:stretch>
            <a:fillRect/>
          </a:stretch>
        </p:blipFill>
        <p:spPr bwMode="auto">
          <a:xfrm>
            <a:off x="5638800" y="4191000"/>
            <a:ext cx="3276600" cy="218195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r>
              <a:rPr lang="en-US" sz="3300" dirty="0" smtClean="0">
                <a:latin typeface="Script MT Bold" pitchFamily="66" charset="0"/>
              </a:rPr>
              <a:t>In the world of gymnastics, </a:t>
            </a:r>
            <a:r>
              <a:rPr lang="en-US" sz="3300" dirty="0" err="1" smtClean="0">
                <a:latin typeface="Script MT Bold" pitchFamily="66" charset="0"/>
              </a:rPr>
              <a:t>Comăneci</a:t>
            </a:r>
            <a:r>
              <a:rPr lang="en-US" sz="3300" dirty="0" smtClean="0">
                <a:latin typeface="Script MT Bold" pitchFamily="66" charset="0"/>
              </a:rPr>
              <a:t> is the Honorary President of the Romanian Gymnastics Federation, the Honorary President of Romanian Olympic Committee, Sports Ambassador of Romania, and a member of the International Gymnastics Federation Foundation. She and her husband own the Bart Conner Gymnastics Academy, the Perfect 10 Production Company and several sports equipment shops. They are also the editors of </a:t>
            </a:r>
            <a:r>
              <a:rPr lang="en-US" sz="3300" i="1" dirty="0" smtClean="0">
                <a:latin typeface="Script MT Bold" pitchFamily="66" charset="0"/>
              </a:rPr>
              <a:t>International Gymnast</a:t>
            </a:r>
            <a:r>
              <a:rPr lang="en-US" sz="3300" dirty="0" smtClean="0">
                <a:latin typeface="Script MT Bold" pitchFamily="66" charset="0"/>
              </a:rPr>
              <a:t> magazine.</a:t>
            </a:r>
            <a:endParaRPr lang="en-US" sz="3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4000" dirty="0" smtClean="0">
                <a:latin typeface="Script MT Bold" pitchFamily="66" charset="0"/>
              </a:rPr>
              <a:t>We, Romanians are very proud of Nadia because she represent us. We believe every gymnast takes her as an example and not only gymnasts, but everyone because she is a perfect model of hard work and determination.</a:t>
            </a:r>
            <a:br>
              <a:rPr lang="en-US" sz="4000" dirty="0" smtClean="0">
                <a:latin typeface="Script MT Bold" pitchFamily="66" charset="0"/>
              </a:rPr>
            </a:br>
            <a:r>
              <a:rPr lang="en-US" sz="4000" dirty="0" smtClean="0">
                <a:latin typeface="Script MT Bold" pitchFamily="66" charset="0"/>
              </a:rPr>
              <a:t>We have chosen her because she is the most famous gymnast in Romania and not only.</a:t>
            </a:r>
            <a:endParaRPr lang="en-US" sz="4000" dirty="0">
              <a:latin typeface="Script MT Bold"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Script MT Bold" pitchFamily="66" charset="0"/>
              </a:rPr>
              <a:t>This is Nadia with her husband,</a:t>
            </a:r>
            <a:r>
              <a:rPr lang="en-US" sz="3600" b="1" dirty="0" smtClean="0">
                <a:latin typeface="Script MT Bold" pitchFamily="66" charset="0"/>
              </a:rPr>
              <a:t> </a:t>
            </a:r>
            <a:r>
              <a:rPr lang="en-US" sz="3600" dirty="0">
                <a:latin typeface="Script MT Bold" pitchFamily="66" charset="0"/>
              </a:rPr>
              <a:t>B</a:t>
            </a:r>
            <a:r>
              <a:rPr lang="en-US" sz="3600" dirty="0" smtClean="0">
                <a:latin typeface="Script MT Bold" pitchFamily="66" charset="0"/>
              </a:rPr>
              <a:t>art Conner and their son Dylan</a:t>
            </a:r>
            <a:r>
              <a:rPr lang="en-US" sz="3600" b="1" dirty="0" smtClean="0">
                <a:latin typeface="Script MT Bold" pitchFamily="66" charset="0"/>
              </a:rPr>
              <a:t/>
            </a:r>
            <a:br>
              <a:rPr lang="en-US" sz="3600" b="1" dirty="0" smtClean="0">
                <a:latin typeface="Script MT Bold" pitchFamily="66" charset="0"/>
              </a:rPr>
            </a:br>
            <a:endParaRPr lang="en-US" sz="3600" dirty="0">
              <a:latin typeface="Script MT Bold" pitchFamily="66" charset="0"/>
            </a:endParaRPr>
          </a:p>
        </p:txBody>
      </p:sp>
      <p:pic>
        <p:nvPicPr>
          <p:cNvPr id="6" name="Content Placeholder 5" descr="bart_conner_bdp_0861cbbjpg_2.jpg"/>
          <p:cNvPicPr>
            <a:picLocks noGrp="1" noChangeAspect="1"/>
          </p:cNvPicPr>
          <p:nvPr>
            <p:ph idx="1"/>
          </p:nvPr>
        </p:nvPicPr>
        <p:blipFill>
          <a:blip r:embed="rId2" cstate="print"/>
          <a:stretch>
            <a:fillRect/>
          </a:stretch>
        </p:blipFill>
        <p:spPr>
          <a:xfrm>
            <a:off x="2438400" y="1524000"/>
            <a:ext cx="4343400" cy="51816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433</Words>
  <Application>Microsoft Office PowerPoint</Application>
  <PresentationFormat>On-screen Show (4:3)</PresentationFormat>
  <Paragraphs>13</Paragraphs>
  <Slides>13</Slides>
  <Notes>0</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Famous people in</vt:lpstr>
      <vt:lpstr>Nadia Comăneci</vt:lpstr>
      <vt:lpstr>Nadia Elena Comăneci ,born November 12, 1961 is a Romanian gymnast, winner of three Olympic Gold Medals at the 1976 Summer Olympics in Montreal and the first female gymnast to be awarded a perfect score of 10.00 in an Olympic gymnastic event. She is also the winner of two gold medals at the 1980 Summer Olympics in Moscow. </vt:lpstr>
      <vt:lpstr>She is one of the best-known gymnasts in the world. In 2000 Comăneci was named  one of the athletes of the century by the Laurelus World Sports Academy. The computer was not prepared for such an experience, so all world saw 1.00 on the screen. </vt:lpstr>
      <vt:lpstr>She was just a little girl because she was just six years old but from that age she had a lot of qualities to be a gymnast. Nadia started to work with her coaches but after a while, her coach left the country and she needed to work with some others coaches. She was one of the best students from that time and she participated at her first Romanian National Championships in 1969 in 1969. At that moment, she finished her number on the 13th place but she wasn’t sad because it was her first competition and she had to study much more to reacg her goals.</vt:lpstr>
      <vt:lpstr>Comăneci is active in many charities and international organizations. In 1999 she became the first athlete to be invited to speak at the United Nations to launch the Year 2000 International Year of Volunteers. She is currently the Vice-Chair of the Board Of Directors of the International Special Olympics. She has also personally funded the construction and operation of the Nadia Comăneci Children's Clinic, a clinic in Bucharest that provides low-cost and free medical and social support to Romanian children.  </vt:lpstr>
      <vt:lpstr>In the world of gymnastics, Comăneci is the Honorary President of the Romanian Gymnastics Federation, the Honorary President of Romanian Olympic Committee, Sports Ambassador of Romania, and a member of the International Gymnastics Federation Foundation. She and her husband own the Bart Conner Gymnastics Academy, the Perfect 10 Production Company and several sports equipment shops. They are also the editors of International Gymnast magazine.</vt:lpstr>
      <vt:lpstr>We, Romanians are very proud of Nadia because she represent us. We believe every gymnast takes her as an example and not only gymnasts, but everyone because she is a perfect model of hard work and determination. We have chosen her because she is the most famous gymnast in Romania and not only.</vt:lpstr>
      <vt:lpstr>This is Nadia with her husband, Bart Conner and their son Dylan </vt:lpstr>
      <vt:lpstr>Young Nadia</vt:lpstr>
      <vt:lpstr>This is Nadia now</vt:lpstr>
      <vt:lpstr>PowerPoint Presentation</vt:lpstr>
      <vt:lpstr>Project made by:    Avram Laura Chirila Smaranda Contiu Madalina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in</dc:title>
  <dc:creator>Lolly</dc:creator>
  <cp:lastModifiedBy>user</cp:lastModifiedBy>
  <cp:revision>14</cp:revision>
  <dcterms:created xsi:type="dcterms:W3CDTF">2013-02-24T15:41:01Z</dcterms:created>
  <dcterms:modified xsi:type="dcterms:W3CDTF">2013-02-25T19:32:11Z</dcterms:modified>
</cp:coreProperties>
</file>